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2" r:id="rId8"/>
    <p:sldId id="264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6"/>
    <p:restoredTop sz="94348"/>
  </p:normalViewPr>
  <p:slideViewPr>
    <p:cSldViewPr snapToGrid="0">
      <p:cViewPr varScale="1">
        <p:scale>
          <a:sx n="88" d="100"/>
          <a:sy n="88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EDB6F8-70BA-42C9-9643-C0952640539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ECE3AD-CC5E-405E-A698-843F0C48920C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="0" i="0"/>
            <a:t>Why you believe that your research question is such an important to answer</a:t>
          </a:r>
          <a:endParaRPr lang="en-US"/>
        </a:p>
      </dgm:t>
    </dgm:pt>
    <dgm:pt modelId="{FDCA7ED2-6C9A-4BD8-9A6C-F60D17607F4D}" type="parTrans" cxnId="{087A57BB-344C-46CB-9BC7-41C37134698F}">
      <dgm:prSet/>
      <dgm:spPr/>
      <dgm:t>
        <a:bodyPr/>
        <a:lstStyle/>
        <a:p>
          <a:endParaRPr lang="en-US"/>
        </a:p>
      </dgm:t>
    </dgm:pt>
    <dgm:pt modelId="{CA7CE1FB-4167-4B27-97C3-23128C273312}" type="sibTrans" cxnId="{087A57BB-344C-46CB-9BC7-41C37134698F}">
      <dgm:prSet/>
      <dgm:spPr/>
      <dgm:t>
        <a:bodyPr/>
        <a:lstStyle/>
        <a:p>
          <a:endParaRPr lang="en-US"/>
        </a:p>
      </dgm:t>
    </dgm:pt>
    <dgm:pt modelId="{C736326D-5377-454A-BAC9-189D4780BBC8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="0" i="0"/>
            <a:t>How other scholars have or have not answered</a:t>
          </a:r>
          <a:endParaRPr lang="en-US"/>
        </a:p>
      </dgm:t>
    </dgm:pt>
    <dgm:pt modelId="{7BB511DB-AFB9-453E-8A61-B70E3F2C3573}" type="parTrans" cxnId="{0246BBD2-D831-4FBC-9DCF-B7D703EA756F}">
      <dgm:prSet/>
      <dgm:spPr/>
      <dgm:t>
        <a:bodyPr/>
        <a:lstStyle/>
        <a:p>
          <a:endParaRPr lang="en-US"/>
        </a:p>
      </dgm:t>
    </dgm:pt>
    <dgm:pt modelId="{BD3D694C-5724-4C7D-A0DC-992F661B438B}" type="sibTrans" cxnId="{0246BBD2-D831-4FBC-9DCF-B7D703EA756F}">
      <dgm:prSet/>
      <dgm:spPr/>
      <dgm:t>
        <a:bodyPr/>
        <a:lstStyle/>
        <a:p>
          <a:endParaRPr lang="en-US"/>
        </a:p>
      </dgm:t>
    </dgm:pt>
    <dgm:pt modelId="{57F1B849-2449-450C-98D1-6F6961E83461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H</a:t>
          </a:r>
          <a:r>
            <a:rPr lang="en-AU" b="0" i="0"/>
            <a:t>ow you think your answer would be a contribution to the existing scholarship on the subject</a:t>
          </a:r>
          <a:endParaRPr lang="en-US"/>
        </a:p>
      </dgm:t>
    </dgm:pt>
    <dgm:pt modelId="{6C07AD85-9CED-4EE7-AAA3-90A2AA69C515}" type="parTrans" cxnId="{18E356D0-8E30-4CF4-889B-7D925B9BD271}">
      <dgm:prSet/>
      <dgm:spPr/>
      <dgm:t>
        <a:bodyPr/>
        <a:lstStyle/>
        <a:p>
          <a:endParaRPr lang="en-US"/>
        </a:p>
      </dgm:t>
    </dgm:pt>
    <dgm:pt modelId="{7DA3586F-EE1C-41FB-84C2-3FAAF65C325E}" type="sibTrans" cxnId="{18E356D0-8E30-4CF4-889B-7D925B9BD271}">
      <dgm:prSet/>
      <dgm:spPr/>
      <dgm:t>
        <a:bodyPr/>
        <a:lstStyle/>
        <a:p>
          <a:endParaRPr lang="en-US"/>
        </a:p>
      </dgm:t>
    </dgm:pt>
    <dgm:pt modelId="{91642488-E3CD-40FC-B41F-0D8B70087B0D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="0" i="0"/>
            <a:t>In the last part of your introduction, please clearly state your research questions or objectives of your articles</a:t>
          </a:r>
          <a:endParaRPr lang="en-US"/>
        </a:p>
      </dgm:t>
    </dgm:pt>
    <dgm:pt modelId="{1CB35E0E-B515-4709-9C83-77300A0F03AF}" type="parTrans" cxnId="{4122FFD8-B000-416F-8CB6-7985D5E61DDC}">
      <dgm:prSet/>
      <dgm:spPr/>
      <dgm:t>
        <a:bodyPr/>
        <a:lstStyle/>
        <a:p>
          <a:endParaRPr lang="en-US"/>
        </a:p>
      </dgm:t>
    </dgm:pt>
    <dgm:pt modelId="{D14FA193-ACCF-4ABC-9F7E-AF417B12EA09}" type="sibTrans" cxnId="{4122FFD8-B000-416F-8CB6-7985D5E61DDC}">
      <dgm:prSet/>
      <dgm:spPr/>
      <dgm:t>
        <a:bodyPr/>
        <a:lstStyle/>
        <a:p>
          <a:endParaRPr lang="en-US"/>
        </a:p>
      </dgm:t>
    </dgm:pt>
    <dgm:pt modelId="{3AD97957-6C27-48B3-9E78-C4803F6AF5CE}" type="pres">
      <dgm:prSet presAssocID="{D3EDB6F8-70BA-42C9-9643-C0952640539A}" presName="root" presStyleCnt="0">
        <dgm:presLayoutVars>
          <dgm:dir/>
          <dgm:resizeHandles val="exact"/>
        </dgm:presLayoutVars>
      </dgm:prSet>
      <dgm:spPr/>
    </dgm:pt>
    <dgm:pt modelId="{65399147-2F22-429F-BC03-5B17F289AD78}" type="pres">
      <dgm:prSet presAssocID="{5DECE3AD-CC5E-405E-A698-843F0C48920C}" presName="compNode" presStyleCnt="0"/>
      <dgm:spPr/>
    </dgm:pt>
    <dgm:pt modelId="{667ADB07-4672-4429-B56A-4B04AA2C8B5F}" type="pres">
      <dgm:prSet presAssocID="{5DECE3AD-CC5E-405E-A698-843F0C48920C}" presName="bgRect" presStyleLbl="bgShp" presStyleIdx="0" presStyleCnt="4"/>
      <dgm:spPr/>
    </dgm:pt>
    <dgm:pt modelId="{B4057C2B-4AD0-4BD8-AE46-59566C303EFF}" type="pres">
      <dgm:prSet presAssocID="{5DECE3AD-CC5E-405E-A698-843F0C48920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18829A8-C864-4663-B93F-D6FF92A6D111}" type="pres">
      <dgm:prSet presAssocID="{5DECE3AD-CC5E-405E-A698-843F0C48920C}" presName="spaceRect" presStyleCnt="0"/>
      <dgm:spPr/>
    </dgm:pt>
    <dgm:pt modelId="{FD865FC3-FE75-4395-B181-C09D4332F8CA}" type="pres">
      <dgm:prSet presAssocID="{5DECE3AD-CC5E-405E-A698-843F0C48920C}" presName="parTx" presStyleLbl="revTx" presStyleIdx="0" presStyleCnt="4">
        <dgm:presLayoutVars>
          <dgm:chMax val="0"/>
          <dgm:chPref val="0"/>
        </dgm:presLayoutVars>
      </dgm:prSet>
      <dgm:spPr/>
    </dgm:pt>
    <dgm:pt modelId="{A7F10327-CD18-4329-8F5C-8BD5EB7C8265}" type="pres">
      <dgm:prSet presAssocID="{CA7CE1FB-4167-4B27-97C3-23128C273312}" presName="sibTrans" presStyleCnt="0"/>
      <dgm:spPr/>
    </dgm:pt>
    <dgm:pt modelId="{2D7C5858-CDBD-4DE1-B1F2-1CA38C1BDA4E}" type="pres">
      <dgm:prSet presAssocID="{C736326D-5377-454A-BAC9-189D4780BBC8}" presName="compNode" presStyleCnt="0"/>
      <dgm:spPr/>
    </dgm:pt>
    <dgm:pt modelId="{F2ADD202-8E6A-4D8E-8C4F-BD8F77A4B0E0}" type="pres">
      <dgm:prSet presAssocID="{C736326D-5377-454A-BAC9-189D4780BBC8}" presName="bgRect" presStyleLbl="bgShp" presStyleIdx="1" presStyleCnt="4"/>
      <dgm:spPr/>
    </dgm:pt>
    <dgm:pt modelId="{DB6CD1C0-3A9A-46D4-8466-0DA9D15C4680}" type="pres">
      <dgm:prSet presAssocID="{C736326D-5377-454A-BAC9-189D4780BBC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972D2A91-A553-4022-AD30-EE53454C39B5}" type="pres">
      <dgm:prSet presAssocID="{C736326D-5377-454A-BAC9-189D4780BBC8}" presName="spaceRect" presStyleCnt="0"/>
      <dgm:spPr/>
    </dgm:pt>
    <dgm:pt modelId="{DC13FC1D-E230-4150-B7D3-0CE363D85169}" type="pres">
      <dgm:prSet presAssocID="{C736326D-5377-454A-BAC9-189D4780BBC8}" presName="parTx" presStyleLbl="revTx" presStyleIdx="1" presStyleCnt="4">
        <dgm:presLayoutVars>
          <dgm:chMax val="0"/>
          <dgm:chPref val="0"/>
        </dgm:presLayoutVars>
      </dgm:prSet>
      <dgm:spPr/>
    </dgm:pt>
    <dgm:pt modelId="{ED500868-C1D4-4429-9907-E7F10E2B309B}" type="pres">
      <dgm:prSet presAssocID="{BD3D694C-5724-4C7D-A0DC-992F661B438B}" presName="sibTrans" presStyleCnt="0"/>
      <dgm:spPr/>
    </dgm:pt>
    <dgm:pt modelId="{8498CF59-B3F8-47EE-B925-4AC934FEC9E2}" type="pres">
      <dgm:prSet presAssocID="{57F1B849-2449-450C-98D1-6F6961E83461}" presName="compNode" presStyleCnt="0"/>
      <dgm:spPr/>
    </dgm:pt>
    <dgm:pt modelId="{79A52A07-A9F7-4BCD-B6E0-E32269FA1577}" type="pres">
      <dgm:prSet presAssocID="{57F1B849-2449-450C-98D1-6F6961E83461}" presName="bgRect" presStyleLbl="bgShp" presStyleIdx="2" presStyleCnt="4"/>
      <dgm:spPr/>
    </dgm:pt>
    <dgm:pt modelId="{E838D6E5-09B0-4ACD-B839-58603302443B}" type="pres">
      <dgm:prSet presAssocID="{57F1B849-2449-450C-98D1-6F6961E8346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37F7A126-4A55-4636-A936-49353BA7E68F}" type="pres">
      <dgm:prSet presAssocID="{57F1B849-2449-450C-98D1-6F6961E83461}" presName="spaceRect" presStyleCnt="0"/>
      <dgm:spPr/>
    </dgm:pt>
    <dgm:pt modelId="{A22C0B04-A936-4F28-A8E0-17CD4B11AC99}" type="pres">
      <dgm:prSet presAssocID="{57F1B849-2449-450C-98D1-6F6961E83461}" presName="parTx" presStyleLbl="revTx" presStyleIdx="2" presStyleCnt="4">
        <dgm:presLayoutVars>
          <dgm:chMax val="0"/>
          <dgm:chPref val="0"/>
        </dgm:presLayoutVars>
      </dgm:prSet>
      <dgm:spPr/>
    </dgm:pt>
    <dgm:pt modelId="{8F321CFE-2709-4B49-9851-EC6734FD75BE}" type="pres">
      <dgm:prSet presAssocID="{7DA3586F-EE1C-41FB-84C2-3FAAF65C325E}" presName="sibTrans" presStyleCnt="0"/>
      <dgm:spPr/>
    </dgm:pt>
    <dgm:pt modelId="{4B500275-AF15-419F-B8A2-AA2FF60514DD}" type="pres">
      <dgm:prSet presAssocID="{91642488-E3CD-40FC-B41F-0D8B70087B0D}" presName="compNode" presStyleCnt="0"/>
      <dgm:spPr/>
    </dgm:pt>
    <dgm:pt modelId="{1075D1E9-311E-4850-A45C-472F0A1722E0}" type="pres">
      <dgm:prSet presAssocID="{91642488-E3CD-40FC-B41F-0D8B70087B0D}" presName="bgRect" presStyleLbl="bgShp" presStyleIdx="3" presStyleCnt="4"/>
      <dgm:spPr/>
    </dgm:pt>
    <dgm:pt modelId="{CB29944A-1A35-46DE-B3D9-F231915BDF72}" type="pres">
      <dgm:prSet presAssocID="{91642488-E3CD-40FC-B41F-0D8B70087B0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F75D115B-79AD-4E60-9133-384F9CC73946}" type="pres">
      <dgm:prSet presAssocID="{91642488-E3CD-40FC-B41F-0D8B70087B0D}" presName="spaceRect" presStyleCnt="0"/>
      <dgm:spPr/>
    </dgm:pt>
    <dgm:pt modelId="{4A91EC44-BF70-4545-8D93-2E0964415D97}" type="pres">
      <dgm:prSet presAssocID="{91642488-E3CD-40FC-B41F-0D8B70087B0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AF0E31A-7DF7-4F50-B4D7-A31196730630}" type="presOf" srcId="{5DECE3AD-CC5E-405E-A698-843F0C48920C}" destId="{FD865FC3-FE75-4395-B181-C09D4332F8CA}" srcOrd="0" destOrd="0" presId="urn:microsoft.com/office/officeart/2018/2/layout/IconVerticalSolidList"/>
    <dgm:cxn modelId="{2734F31A-AF80-45C0-93D0-B0F6361C2F57}" type="presOf" srcId="{57F1B849-2449-450C-98D1-6F6961E83461}" destId="{A22C0B04-A936-4F28-A8E0-17CD4B11AC99}" srcOrd="0" destOrd="0" presId="urn:microsoft.com/office/officeart/2018/2/layout/IconVerticalSolidList"/>
    <dgm:cxn modelId="{DD14E629-ADF8-4AC0-8973-DB61E35183F5}" type="presOf" srcId="{91642488-E3CD-40FC-B41F-0D8B70087B0D}" destId="{4A91EC44-BF70-4545-8D93-2E0964415D97}" srcOrd="0" destOrd="0" presId="urn:microsoft.com/office/officeart/2018/2/layout/IconVerticalSolidList"/>
    <dgm:cxn modelId="{34C4519E-ACD5-4F41-A434-72E759D364B2}" type="presOf" srcId="{C736326D-5377-454A-BAC9-189D4780BBC8}" destId="{DC13FC1D-E230-4150-B7D3-0CE363D85169}" srcOrd="0" destOrd="0" presId="urn:microsoft.com/office/officeart/2018/2/layout/IconVerticalSolidList"/>
    <dgm:cxn modelId="{D08729B0-E0EC-4179-95BE-029F89D5EEAB}" type="presOf" srcId="{D3EDB6F8-70BA-42C9-9643-C0952640539A}" destId="{3AD97957-6C27-48B3-9E78-C4803F6AF5CE}" srcOrd="0" destOrd="0" presId="urn:microsoft.com/office/officeart/2018/2/layout/IconVerticalSolidList"/>
    <dgm:cxn modelId="{087A57BB-344C-46CB-9BC7-41C37134698F}" srcId="{D3EDB6F8-70BA-42C9-9643-C0952640539A}" destId="{5DECE3AD-CC5E-405E-A698-843F0C48920C}" srcOrd="0" destOrd="0" parTransId="{FDCA7ED2-6C9A-4BD8-9A6C-F60D17607F4D}" sibTransId="{CA7CE1FB-4167-4B27-97C3-23128C273312}"/>
    <dgm:cxn modelId="{18E356D0-8E30-4CF4-889B-7D925B9BD271}" srcId="{D3EDB6F8-70BA-42C9-9643-C0952640539A}" destId="{57F1B849-2449-450C-98D1-6F6961E83461}" srcOrd="2" destOrd="0" parTransId="{6C07AD85-9CED-4EE7-AAA3-90A2AA69C515}" sibTransId="{7DA3586F-EE1C-41FB-84C2-3FAAF65C325E}"/>
    <dgm:cxn modelId="{0246BBD2-D831-4FBC-9DCF-B7D703EA756F}" srcId="{D3EDB6F8-70BA-42C9-9643-C0952640539A}" destId="{C736326D-5377-454A-BAC9-189D4780BBC8}" srcOrd="1" destOrd="0" parTransId="{7BB511DB-AFB9-453E-8A61-B70E3F2C3573}" sibTransId="{BD3D694C-5724-4C7D-A0DC-992F661B438B}"/>
    <dgm:cxn modelId="{4122FFD8-B000-416F-8CB6-7985D5E61DDC}" srcId="{D3EDB6F8-70BA-42C9-9643-C0952640539A}" destId="{91642488-E3CD-40FC-B41F-0D8B70087B0D}" srcOrd="3" destOrd="0" parTransId="{1CB35E0E-B515-4709-9C83-77300A0F03AF}" sibTransId="{D14FA193-ACCF-4ABC-9F7E-AF417B12EA09}"/>
    <dgm:cxn modelId="{641240A4-A4BD-4590-894A-2ABE8FB29919}" type="presParOf" srcId="{3AD97957-6C27-48B3-9E78-C4803F6AF5CE}" destId="{65399147-2F22-429F-BC03-5B17F289AD78}" srcOrd="0" destOrd="0" presId="urn:microsoft.com/office/officeart/2018/2/layout/IconVerticalSolidList"/>
    <dgm:cxn modelId="{241E3E7E-AB9F-4DB8-B3D5-631B7741AF05}" type="presParOf" srcId="{65399147-2F22-429F-BC03-5B17F289AD78}" destId="{667ADB07-4672-4429-B56A-4B04AA2C8B5F}" srcOrd="0" destOrd="0" presId="urn:microsoft.com/office/officeart/2018/2/layout/IconVerticalSolidList"/>
    <dgm:cxn modelId="{09890B33-17F6-4984-9C48-F00639AB63B2}" type="presParOf" srcId="{65399147-2F22-429F-BC03-5B17F289AD78}" destId="{B4057C2B-4AD0-4BD8-AE46-59566C303EFF}" srcOrd="1" destOrd="0" presId="urn:microsoft.com/office/officeart/2018/2/layout/IconVerticalSolidList"/>
    <dgm:cxn modelId="{278A5E2F-E3C6-4E52-9F1B-3C8D876E3E8E}" type="presParOf" srcId="{65399147-2F22-429F-BC03-5B17F289AD78}" destId="{518829A8-C864-4663-B93F-D6FF92A6D111}" srcOrd="2" destOrd="0" presId="urn:microsoft.com/office/officeart/2018/2/layout/IconVerticalSolidList"/>
    <dgm:cxn modelId="{E138F7AD-02C2-4151-A9DA-862417505124}" type="presParOf" srcId="{65399147-2F22-429F-BC03-5B17F289AD78}" destId="{FD865FC3-FE75-4395-B181-C09D4332F8CA}" srcOrd="3" destOrd="0" presId="urn:microsoft.com/office/officeart/2018/2/layout/IconVerticalSolidList"/>
    <dgm:cxn modelId="{0CCE3517-453A-4D2E-BCA7-221D1BC7C959}" type="presParOf" srcId="{3AD97957-6C27-48B3-9E78-C4803F6AF5CE}" destId="{A7F10327-CD18-4329-8F5C-8BD5EB7C8265}" srcOrd="1" destOrd="0" presId="urn:microsoft.com/office/officeart/2018/2/layout/IconVerticalSolidList"/>
    <dgm:cxn modelId="{A8A5D6AB-43A7-4151-87E9-6DC2B46CD48C}" type="presParOf" srcId="{3AD97957-6C27-48B3-9E78-C4803F6AF5CE}" destId="{2D7C5858-CDBD-4DE1-B1F2-1CA38C1BDA4E}" srcOrd="2" destOrd="0" presId="urn:microsoft.com/office/officeart/2018/2/layout/IconVerticalSolidList"/>
    <dgm:cxn modelId="{E88423A7-8D45-4CB6-8BC7-FE13F06E9CE5}" type="presParOf" srcId="{2D7C5858-CDBD-4DE1-B1F2-1CA38C1BDA4E}" destId="{F2ADD202-8E6A-4D8E-8C4F-BD8F77A4B0E0}" srcOrd="0" destOrd="0" presId="urn:microsoft.com/office/officeart/2018/2/layout/IconVerticalSolidList"/>
    <dgm:cxn modelId="{6EBC00AD-0C64-4F9D-90D5-53CB21CAF9FB}" type="presParOf" srcId="{2D7C5858-CDBD-4DE1-B1F2-1CA38C1BDA4E}" destId="{DB6CD1C0-3A9A-46D4-8466-0DA9D15C4680}" srcOrd="1" destOrd="0" presId="urn:microsoft.com/office/officeart/2018/2/layout/IconVerticalSolidList"/>
    <dgm:cxn modelId="{BD89CEC0-78A4-4FF5-A2B3-EC44623A004C}" type="presParOf" srcId="{2D7C5858-CDBD-4DE1-B1F2-1CA38C1BDA4E}" destId="{972D2A91-A553-4022-AD30-EE53454C39B5}" srcOrd="2" destOrd="0" presId="urn:microsoft.com/office/officeart/2018/2/layout/IconVerticalSolidList"/>
    <dgm:cxn modelId="{31502178-1713-4AC2-A366-74459AD4C7C2}" type="presParOf" srcId="{2D7C5858-CDBD-4DE1-B1F2-1CA38C1BDA4E}" destId="{DC13FC1D-E230-4150-B7D3-0CE363D85169}" srcOrd="3" destOrd="0" presId="urn:microsoft.com/office/officeart/2018/2/layout/IconVerticalSolidList"/>
    <dgm:cxn modelId="{01FFB364-CC1C-4AD6-86D6-35066B415F4F}" type="presParOf" srcId="{3AD97957-6C27-48B3-9E78-C4803F6AF5CE}" destId="{ED500868-C1D4-4429-9907-E7F10E2B309B}" srcOrd="3" destOrd="0" presId="urn:microsoft.com/office/officeart/2018/2/layout/IconVerticalSolidList"/>
    <dgm:cxn modelId="{68B51E24-4E40-4816-9AA9-C22C17D52A38}" type="presParOf" srcId="{3AD97957-6C27-48B3-9E78-C4803F6AF5CE}" destId="{8498CF59-B3F8-47EE-B925-4AC934FEC9E2}" srcOrd="4" destOrd="0" presId="urn:microsoft.com/office/officeart/2018/2/layout/IconVerticalSolidList"/>
    <dgm:cxn modelId="{A9E90659-785D-4DBD-B7F4-A8A1C5254426}" type="presParOf" srcId="{8498CF59-B3F8-47EE-B925-4AC934FEC9E2}" destId="{79A52A07-A9F7-4BCD-B6E0-E32269FA1577}" srcOrd="0" destOrd="0" presId="urn:microsoft.com/office/officeart/2018/2/layout/IconVerticalSolidList"/>
    <dgm:cxn modelId="{81FBC386-02E2-435B-8FE3-61820CDB7559}" type="presParOf" srcId="{8498CF59-B3F8-47EE-B925-4AC934FEC9E2}" destId="{E838D6E5-09B0-4ACD-B839-58603302443B}" srcOrd="1" destOrd="0" presId="urn:microsoft.com/office/officeart/2018/2/layout/IconVerticalSolidList"/>
    <dgm:cxn modelId="{D40A4C70-8C9C-42DD-A38A-5C688F64AA79}" type="presParOf" srcId="{8498CF59-B3F8-47EE-B925-4AC934FEC9E2}" destId="{37F7A126-4A55-4636-A936-49353BA7E68F}" srcOrd="2" destOrd="0" presId="urn:microsoft.com/office/officeart/2018/2/layout/IconVerticalSolidList"/>
    <dgm:cxn modelId="{3832EFB9-BA0D-4D48-AEB9-3FCB2D27E2CD}" type="presParOf" srcId="{8498CF59-B3F8-47EE-B925-4AC934FEC9E2}" destId="{A22C0B04-A936-4F28-A8E0-17CD4B11AC99}" srcOrd="3" destOrd="0" presId="urn:microsoft.com/office/officeart/2018/2/layout/IconVerticalSolidList"/>
    <dgm:cxn modelId="{18AB58E0-A844-443B-971F-7A756A4308AB}" type="presParOf" srcId="{3AD97957-6C27-48B3-9E78-C4803F6AF5CE}" destId="{8F321CFE-2709-4B49-9851-EC6734FD75BE}" srcOrd="5" destOrd="0" presId="urn:microsoft.com/office/officeart/2018/2/layout/IconVerticalSolidList"/>
    <dgm:cxn modelId="{7692CA55-D1F8-467F-B07F-FEE4050ED0E7}" type="presParOf" srcId="{3AD97957-6C27-48B3-9E78-C4803F6AF5CE}" destId="{4B500275-AF15-419F-B8A2-AA2FF60514DD}" srcOrd="6" destOrd="0" presId="urn:microsoft.com/office/officeart/2018/2/layout/IconVerticalSolidList"/>
    <dgm:cxn modelId="{C3289102-241E-4B5E-8201-7A34F26D4253}" type="presParOf" srcId="{4B500275-AF15-419F-B8A2-AA2FF60514DD}" destId="{1075D1E9-311E-4850-A45C-472F0A1722E0}" srcOrd="0" destOrd="0" presId="urn:microsoft.com/office/officeart/2018/2/layout/IconVerticalSolidList"/>
    <dgm:cxn modelId="{5FE8FAE3-A897-4152-9A0E-6205DDA69A6B}" type="presParOf" srcId="{4B500275-AF15-419F-B8A2-AA2FF60514DD}" destId="{CB29944A-1A35-46DE-B3D9-F231915BDF72}" srcOrd="1" destOrd="0" presId="urn:microsoft.com/office/officeart/2018/2/layout/IconVerticalSolidList"/>
    <dgm:cxn modelId="{9649C7DE-7841-42A6-957C-AAE3AFA7EB96}" type="presParOf" srcId="{4B500275-AF15-419F-B8A2-AA2FF60514DD}" destId="{F75D115B-79AD-4E60-9133-384F9CC73946}" srcOrd="2" destOrd="0" presId="urn:microsoft.com/office/officeart/2018/2/layout/IconVerticalSolidList"/>
    <dgm:cxn modelId="{6EAD8E8D-02B5-4E32-8AEE-A0D915D10425}" type="presParOf" srcId="{4B500275-AF15-419F-B8A2-AA2FF60514DD}" destId="{4A91EC44-BF70-4545-8D93-2E0964415D9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ADB07-4672-4429-B56A-4B04AA2C8B5F}">
      <dsp:nvSpPr>
        <dsp:cNvPr id="0" name=""/>
        <dsp:cNvSpPr/>
      </dsp:nvSpPr>
      <dsp:spPr>
        <a:xfrm>
          <a:off x="0" y="1650"/>
          <a:ext cx="4754880" cy="8367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57C2B-4AD0-4BD8-AE46-59566C303EFF}">
      <dsp:nvSpPr>
        <dsp:cNvPr id="0" name=""/>
        <dsp:cNvSpPr/>
      </dsp:nvSpPr>
      <dsp:spPr>
        <a:xfrm>
          <a:off x="253102" y="189909"/>
          <a:ext cx="460186" cy="4601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65FC3-FE75-4395-B181-C09D4332F8CA}">
      <dsp:nvSpPr>
        <dsp:cNvPr id="0" name=""/>
        <dsp:cNvSpPr/>
      </dsp:nvSpPr>
      <dsp:spPr>
        <a:xfrm>
          <a:off x="966391" y="1650"/>
          <a:ext cx="3788488" cy="836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51" tIns="88551" rIns="88551" bIns="8855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b="0" i="0" kern="1200"/>
            <a:t>Why you believe that your research question is such an important to answer</a:t>
          </a:r>
          <a:endParaRPr lang="en-US" sz="1400" kern="1200"/>
        </a:p>
      </dsp:txBody>
      <dsp:txXfrm>
        <a:off x="966391" y="1650"/>
        <a:ext cx="3788488" cy="836702"/>
      </dsp:txXfrm>
    </dsp:sp>
    <dsp:sp modelId="{F2ADD202-8E6A-4D8E-8C4F-BD8F77A4B0E0}">
      <dsp:nvSpPr>
        <dsp:cNvPr id="0" name=""/>
        <dsp:cNvSpPr/>
      </dsp:nvSpPr>
      <dsp:spPr>
        <a:xfrm>
          <a:off x="0" y="1047529"/>
          <a:ext cx="4754880" cy="8367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CD1C0-3A9A-46D4-8466-0DA9D15C4680}">
      <dsp:nvSpPr>
        <dsp:cNvPr id="0" name=""/>
        <dsp:cNvSpPr/>
      </dsp:nvSpPr>
      <dsp:spPr>
        <a:xfrm>
          <a:off x="253102" y="1235787"/>
          <a:ext cx="460186" cy="4601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3FC1D-E230-4150-B7D3-0CE363D85169}">
      <dsp:nvSpPr>
        <dsp:cNvPr id="0" name=""/>
        <dsp:cNvSpPr/>
      </dsp:nvSpPr>
      <dsp:spPr>
        <a:xfrm>
          <a:off x="966391" y="1047529"/>
          <a:ext cx="3788488" cy="836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51" tIns="88551" rIns="88551" bIns="8855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b="0" i="0" kern="1200"/>
            <a:t>How other scholars have or have not answered</a:t>
          </a:r>
          <a:endParaRPr lang="en-US" sz="1400" kern="1200"/>
        </a:p>
      </dsp:txBody>
      <dsp:txXfrm>
        <a:off x="966391" y="1047529"/>
        <a:ext cx="3788488" cy="836702"/>
      </dsp:txXfrm>
    </dsp:sp>
    <dsp:sp modelId="{79A52A07-A9F7-4BCD-B6E0-E32269FA1577}">
      <dsp:nvSpPr>
        <dsp:cNvPr id="0" name=""/>
        <dsp:cNvSpPr/>
      </dsp:nvSpPr>
      <dsp:spPr>
        <a:xfrm>
          <a:off x="0" y="2093407"/>
          <a:ext cx="4754880" cy="8367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8D6E5-09B0-4ACD-B839-58603302443B}">
      <dsp:nvSpPr>
        <dsp:cNvPr id="0" name=""/>
        <dsp:cNvSpPr/>
      </dsp:nvSpPr>
      <dsp:spPr>
        <a:xfrm>
          <a:off x="253102" y="2281665"/>
          <a:ext cx="460186" cy="4601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C0B04-A936-4F28-A8E0-17CD4B11AC99}">
      <dsp:nvSpPr>
        <dsp:cNvPr id="0" name=""/>
        <dsp:cNvSpPr/>
      </dsp:nvSpPr>
      <dsp:spPr>
        <a:xfrm>
          <a:off x="966391" y="2093407"/>
          <a:ext cx="3788488" cy="836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51" tIns="88551" rIns="88551" bIns="8855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/>
            <a:t>H</a:t>
          </a:r>
          <a:r>
            <a:rPr lang="en-AU" sz="1400" b="0" i="0" kern="1200"/>
            <a:t>ow you think your answer would be a contribution to the existing scholarship on the subject</a:t>
          </a:r>
          <a:endParaRPr lang="en-US" sz="1400" kern="1200"/>
        </a:p>
      </dsp:txBody>
      <dsp:txXfrm>
        <a:off x="966391" y="2093407"/>
        <a:ext cx="3788488" cy="836702"/>
      </dsp:txXfrm>
    </dsp:sp>
    <dsp:sp modelId="{1075D1E9-311E-4850-A45C-472F0A1722E0}">
      <dsp:nvSpPr>
        <dsp:cNvPr id="0" name=""/>
        <dsp:cNvSpPr/>
      </dsp:nvSpPr>
      <dsp:spPr>
        <a:xfrm>
          <a:off x="0" y="3139286"/>
          <a:ext cx="4754880" cy="8367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29944A-1A35-46DE-B3D9-F231915BDF72}">
      <dsp:nvSpPr>
        <dsp:cNvPr id="0" name=""/>
        <dsp:cNvSpPr/>
      </dsp:nvSpPr>
      <dsp:spPr>
        <a:xfrm>
          <a:off x="253102" y="3327544"/>
          <a:ext cx="460186" cy="46018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91EC44-BF70-4545-8D93-2E0964415D97}">
      <dsp:nvSpPr>
        <dsp:cNvPr id="0" name=""/>
        <dsp:cNvSpPr/>
      </dsp:nvSpPr>
      <dsp:spPr>
        <a:xfrm>
          <a:off x="966391" y="3139286"/>
          <a:ext cx="3788488" cy="836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51" tIns="88551" rIns="88551" bIns="8855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b="0" i="0" kern="1200"/>
            <a:t>In the last part of your introduction, please clearly state your research questions or objectives of your articles</a:t>
          </a:r>
          <a:endParaRPr lang="en-US" sz="1400" kern="1200"/>
        </a:p>
      </dsp:txBody>
      <dsp:txXfrm>
        <a:off x="966391" y="3139286"/>
        <a:ext cx="3788488" cy="836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4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5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5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61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5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32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14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98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06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7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653FAAE-B018-BA4F-8BC1-00F67573C1BA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560257D-EED2-F64B-A240-F08A214C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6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lar.google.com/citations?hl=en&amp;user=OozbbnIAAAAJ&amp;view_op=list_works&amp;sortby=pubdate" TargetMode="External"/><Relationship Id="rId3" Type="http://schemas.microsoft.com/office/2007/relationships/hdphoto" Target="../media/hdphoto3.wdp"/><Relationship Id="rId7" Type="http://schemas.openxmlformats.org/officeDocument/2006/relationships/hyperlink" Target="https://orcid.org/0000-0002-5268-0058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kron.mn@uinsalatiga.ac.id" TargetMode="Externa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2E95-A103-48B0-77BD-2BAA224BA4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How to write an Article Journal: A Lesson from Ijtihad Journal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11BCB-A1BB-5C93-178E-5C61738E0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7" y="4389120"/>
            <a:ext cx="8451523" cy="2127794"/>
          </a:xfrm>
        </p:spPr>
        <p:txBody>
          <a:bodyPr>
            <a:noAutofit/>
          </a:bodyPr>
          <a:lstStyle/>
          <a:p>
            <a:r>
              <a:rPr lang="en-US" sz="2400" b="1" i="1" dirty="0" err="1"/>
              <a:t>Sukron</a:t>
            </a:r>
            <a:r>
              <a:rPr lang="en-US" sz="2400" b="1" i="1" dirty="0"/>
              <a:t> </a:t>
            </a:r>
            <a:r>
              <a:rPr lang="en-US" sz="2400" b="1" i="1" dirty="0" err="1"/>
              <a:t>Ma’mun</a:t>
            </a:r>
            <a:endParaRPr lang="en-US" sz="2400" b="1" i="1" dirty="0"/>
          </a:p>
          <a:p>
            <a:r>
              <a:rPr lang="en-US" sz="2400" dirty="0"/>
              <a:t>Editor of Ijtihad Journal, Sharia Faculty of UIN </a:t>
            </a:r>
            <a:r>
              <a:rPr lang="en-US" sz="2400" dirty="0" err="1"/>
              <a:t>Salatiga</a:t>
            </a:r>
            <a:endParaRPr lang="en-US" sz="2400" dirty="0"/>
          </a:p>
          <a:p>
            <a:r>
              <a:rPr lang="en-US" sz="2400" dirty="0"/>
              <a:t>Delivered a guest lecture on enhancing academic writing at the Postgraduate program UINSU Medan. October 7, 2025. </a:t>
            </a:r>
          </a:p>
        </p:txBody>
      </p:sp>
    </p:spTree>
    <p:extLst>
      <p:ext uri="{BB962C8B-B14F-4D97-AF65-F5344CB8AC3E}">
        <p14:creationId xmlns:p14="http://schemas.microsoft.com/office/powerpoint/2010/main" val="1733994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0966F3-9ABD-D70E-1E90-7EB9BD278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</a:rPr>
              <a:t>Sukron Ma’mun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1EEE5-3353-4698-B1D5-BA396F7AD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704538"/>
            <a:ext cx="5644565" cy="557797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AU" sz="17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lecturer specialising in the sociology of religion at the Islamic State University (UIN) in </a:t>
            </a:r>
            <a:r>
              <a:rPr lang="en-AU" sz="17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Salatiga</a:t>
            </a:r>
            <a:r>
              <a:rPr lang="en-AU" sz="17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Indonesia, earned his doctoral degree from the School of Social Science at Western Sydney University, Australia. </a:t>
            </a:r>
          </a:p>
          <a:p>
            <a:pPr marL="0" indent="0">
              <a:buNone/>
            </a:pPr>
            <a:r>
              <a:rPr lang="en-AU" sz="17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His instructional and scholarly endeavours centre on the examination of Islamic movements, the intersection of Islam with local traditions, and the broader field of Indonesian Islamic studies. </a:t>
            </a:r>
          </a:p>
          <a:p>
            <a:pPr marL="0" indent="0">
              <a:buNone/>
            </a:pPr>
            <a:r>
              <a:rPr lang="en-AU" sz="17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participated in a brief but impactful course on Religious Pluralism at the University of California, Santa Barbara, USA (2012). He also got short scholarship from Indian Government in 2013. Furthermore, he served as a distinguished representative of emerging Islamic leaders in the prestigious Australia-Indonesia Muslim Exchange Program hosted in Australia (2014). </a:t>
            </a:r>
            <a:r>
              <a:rPr lang="en-AU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2025, he received an invitation to serve as a lecturer for one week at Tashkent State University of Law in Uzbekistan</a:t>
            </a:r>
            <a:r>
              <a:rPr lang="en-AU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7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Scopus ID: </a:t>
            </a:r>
            <a:r>
              <a:rPr lang="en-AU" sz="1700" b="0" i="0" u="none" strike="noStrike" dirty="0">
                <a:solidFill>
                  <a:srgbClr val="2E2E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57216587230</a:t>
            </a:r>
            <a:endParaRPr lang="en-A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Please do not </a:t>
            </a:r>
            <a:r>
              <a:rPr lang="en-AU" sz="1700" dirty="0" err="1">
                <a:latin typeface="Arial" panose="020B0604020202020204" pitchFamily="34" charset="0"/>
                <a:cs typeface="Arial" panose="020B0604020202020204" pitchFamily="34" charset="0"/>
              </a:rPr>
              <a:t>hestitate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to contact me at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sukron.mn@uinsalatiga.ac.id</a:t>
            </a:r>
            <a:endParaRPr lang="en-A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Find my publication at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https://orcid.org/0000-0002-5268-0058</a:t>
            </a:r>
            <a:r>
              <a:rPr lang="en-AU" sz="1800" kern="1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AU" sz="1800" kern="1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https://scholar.google.com/citations?hl=en&amp;user=OozbbnIAAAAJ&amp;view_op=list_works&amp;sortby=pubdate</a:t>
            </a:r>
            <a:endParaRPr lang="en-AU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376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A17BA8-ADD8-43BC-8319-7504110F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A title </a:t>
            </a:r>
          </a:p>
        </p:txBody>
      </p:sp>
      <p:pic>
        <p:nvPicPr>
          <p:cNvPr id="6" name="Content Placeholder 5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1C698DAD-1800-005E-3B9E-0EF211D28D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rcRect r="15670" b="3"/>
          <a:stretch/>
        </p:blipFill>
        <p:spPr>
          <a:xfrm>
            <a:off x="633999" y="792049"/>
            <a:ext cx="6882269" cy="52841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6272D-CD05-E26B-DE07-F372445694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b="0" i="0" u="none" strike="noStrike">
                <a:effectLst/>
              </a:rPr>
              <a:t>Write the title in bold and use a capital in the first sentence, except words that should be written in capital, such as names, places, or abbreviation. Ideally, the title should be 10 to 15 words. </a:t>
            </a:r>
            <a:endParaRPr lang="en-US" sz="160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935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25C581-6AE9-3689-58BC-46505B074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Abstract </a:t>
            </a:r>
          </a:p>
        </p:txBody>
      </p:sp>
      <p:pic>
        <p:nvPicPr>
          <p:cNvPr id="6" name="Content Placeholder 5" descr="A text on a page&#10;&#10;Description automatically generated">
            <a:extLst>
              <a:ext uri="{FF2B5EF4-FFF2-40B4-BE49-F238E27FC236}">
                <a16:creationId xmlns:a16="http://schemas.microsoft.com/office/drawing/2014/main" id="{43A912B3-648D-22A1-1B6F-6B1CCD9B0A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33999" y="1369451"/>
            <a:ext cx="6882269" cy="412935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CC80D-7BC8-D146-FF7E-6593D3DABA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b="0" i="0" u="none" strike="noStrike">
                <a:effectLst/>
              </a:rPr>
              <a:t>The abstract should be clear, concise, and descriptive.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b="0" i="0" u="none" strike="noStrike">
                <a:effectLst/>
              </a:rPr>
              <a:t>It should provide a brief introduction to the problem, objective of paper, followed by a statement regarding the method and a summary of results.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b="0" i="0" u="none" strike="noStrike">
                <a:effectLst/>
              </a:rPr>
              <a:t>It should end with a comment on the significance of the results or a brief conclusion, and novelty of the article.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b="0" i="0" u="none" strike="noStrike">
                <a:effectLst/>
              </a:rPr>
              <a:t>It is written in 12 pt Times New Roman, preferably between 200-250 words, and 1 line spacing.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612CC26-9B0A-185B-71A1-21B8D7B33B2A}"/>
              </a:ext>
            </a:extLst>
          </p:cNvPr>
          <p:cNvSpPr txBox="1"/>
          <p:nvPr/>
        </p:nvSpPr>
        <p:spPr>
          <a:xfrm>
            <a:off x="2355758" y="4799563"/>
            <a:ext cx="1357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175 words</a:t>
            </a:r>
          </a:p>
        </p:txBody>
      </p:sp>
    </p:spTree>
    <p:extLst>
      <p:ext uri="{BB962C8B-B14F-4D97-AF65-F5344CB8AC3E}">
        <p14:creationId xmlns:p14="http://schemas.microsoft.com/office/powerpoint/2010/main" val="342770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90922-90FE-63F8-0434-DE02010DD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2E15B5FE-3FFD-3623-A242-5E995C410F0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069848" y="2194560"/>
          <a:ext cx="4754880" cy="397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5" descr="A text on a white background&#10;&#10;Description automatically generated">
            <a:extLst>
              <a:ext uri="{FF2B5EF4-FFF2-40B4-BE49-F238E27FC236}">
                <a16:creationId xmlns:a16="http://schemas.microsoft.com/office/drawing/2014/main" id="{CF58D535-3C0C-993B-A5D7-EDCC80ECB3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661734" y="2439745"/>
            <a:ext cx="4460418" cy="2544632"/>
          </a:xfrm>
        </p:spPr>
      </p:pic>
    </p:spTree>
    <p:extLst>
      <p:ext uri="{BB962C8B-B14F-4D97-AF65-F5344CB8AC3E}">
        <p14:creationId xmlns:p14="http://schemas.microsoft.com/office/powerpoint/2010/main" val="2315228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C7FF924-8DA0-4BE9-8C7E-095B0EC13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31457-006B-E7B2-A5E4-881973F21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Method </a:t>
            </a:r>
          </a:p>
        </p:txBody>
      </p:sp>
      <p:pic>
        <p:nvPicPr>
          <p:cNvPr id="6" name="Content Placeholder 5" descr="A close-up of a paper&#10;&#10;Description automatically generated">
            <a:extLst>
              <a:ext uri="{FF2B5EF4-FFF2-40B4-BE49-F238E27FC236}">
                <a16:creationId xmlns:a16="http://schemas.microsoft.com/office/drawing/2014/main" id="{BEE81F87-C4FA-84B2-F3B6-FBFBFE6F57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633999" y="1331632"/>
            <a:ext cx="5112461" cy="420499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283FA2-19C5-A8FE-87AD-3D2552440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9" y="2121408"/>
            <a:ext cx="5299585" cy="405079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0" i="0" u="none" strike="noStrike">
                <a:effectLst/>
              </a:rPr>
              <a:t>A detailed description of your method in doing the research is necessary to write down in this section.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0" i="0" u="none" strike="noStrike">
                <a:effectLst/>
              </a:rPr>
              <a:t>Please describe how you conduct data, theoretical framework that you apply, and how you analyse the data. </a:t>
            </a:r>
            <a:endParaRPr lang="en-US" sz="180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0" i="0" u="none" strike="noStrike">
                <a:effectLst/>
              </a:rPr>
              <a:t>A little bit of exploration on the flows of your discussion and the expected results will be good points for closing this section. Please write briefly and efficiently. 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029B4A8-2CF0-48DC-B29E-F3B62EDDC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71DA811-F7AE-460D-9891-57F221994B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747795E-BBFD-44B4-892D-2054745A8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7389422-1500-CF83-4A37-CD19EF1D675E}"/>
              </a:ext>
            </a:extLst>
          </p:cNvPr>
          <p:cNvSpPr txBox="1"/>
          <p:nvPr/>
        </p:nvSpPr>
        <p:spPr>
          <a:xfrm>
            <a:off x="362268" y="5829300"/>
            <a:ext cx="5371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ijtihad.iainsalatiga.ac.id</a:t>
            </a:r>
            <a:r>
              <a:rPr lang="en-US" sz="1400" dirty="0"/>
              <a:t>/</a:t>
            </a:r>
            <a:r>
              <a:rPr lang="en-US" sz="1400" dirty="0" err="1"/>
              <a:t>index.php</a:t>
            </a:r>
            <a:r>
              <a:rPr lang="en-US" sz="1400" dirty="0"/>
              <a:t>/ijtihad/article/view/8813/pdf</a:t>
            </a:r>
          </a:p>
        </p:txBody>
      </p:sp>
    </p:spTree>
    <p:extLst>
      <p:ext uri="{BB962C8B-B14F-4D97-AF65-F5344CB8AC3E}">
        <p14:creationId xmlns:p14="http://schemas.microsoft.com/office/powerpoint/2010/main" val="2209730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C11D74-3303-D122-0165-3D67608C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798394"/>
            <a:ext cx="4730451" cy="163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Discussion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18ABD-5550-D21E-EFBB-CD4BE097FD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2578608"/>
            <a:ext cx="4730451" cy="3593592"/>
          </a:xfrm>
        </p:spPr>
        <p:txBody>
          <a:bodyPr vert="horz" lIns="91440" tIns="45720" rIns="91440" bIns="45720" rtlCol="0">
            <a:normAutofit/>
          </a:bodyPr>
          <a:lstStyle/>
          <a:p>
            <a:pPr marL="355600">
              <a:spcBef>
                <a:spcPts val="0"/>
              </a:spcBef>
              <a:spcAft>
                <a:spcPts val="600"/>
              </a:spcAft>
            </a:pPr>
            <a:r>
              <a:rPr lang="en-US" sz="1800" b="0" i="0" u="none" strike="noStrike">
                <a:effectLst/>
              </a:rPr>
              <a:t>How do your results relate to the original question or objectives outlined in the Introduction section (what)? </a:t>
            </a:r>
          </a:p>
          <a:p>
            <a:pPr marL="355600">
              <a:spcBef>
                <a:spcPts val="0"/>
              </a:spcBef>
              <a:spcAft>
                <a:spcPts val="600"/>
              </a:spcAft>
            </a:pPr>
            <a:r>
              <a:rPr lang="en-US" sz="1800" b="0" i="0" u="none" strike="noStrike">
                <a:effectLst/>
              </a:rPr>
              <a:t>Do you provide interpretation scientifically for each of your results or findings presented (why)? </a:t>
            </a:r>
          </a:p>
          <a:p>
            <a:pPr marL="355600">
              <a:spcBef>
                <a:spcPts val="0"/>
              </a:spcBef>
              <a:spcAft>
                <a:spcPts val="600"/>
              </a:spcAft>
            </a:pPr>
            <a:r>
              <a:rPr lang="en-US" sz="1800" b="0" i="0" u="none" strike="noStrike">
                <a:effectLst/>
              </a:rPr>
              <a:t>Are your results consistent with what other investigators have reported (what else)? Or are there any differences? </a:t>
            </a:r>
          </a:p>
        </p:txBody>
      </p:sp>
      <p:sp>
        <p:nvSpPr>
          <p:cNvPr id="26" name="Freeform: Shape 14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D806CADE-E290-DCA1-4E9F-6971181563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rcRect l="13795" r="33331" b="-1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9802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9C8D586-1ECD-4981-BED2-97336112C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CEF2C5-FC44-962E-91E3-7991B636A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Conclusion </a:t>
            </a:r>
          </a:p>
        </p:txBody>
      </p:sp>
      <p:pic>
        <p:nvPicPr>
          <p:cNvPr id="6" name="Content Placeholder 5" descr="A blue torn paper with a word&#10;&#10;Description automatically generated">
            <a:extLst>
              <a:ext uri="{FF2B5EF4-FFF2-40B4-BE49-F238E27FC236}">
                <a16:creationId xmlns:a16="http://schemas.microsoft.com/office/drawing/2014/main" id="{0EAB6A9B-EA29-7FA4-0618-ED8B0AF8C1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rcRect l="24177" r="17218" b="-1"/>
          <a:stretch/>
        </p:blipFill>
        <p:spPr>
          <a:xfrm>
            <a:off x="1" y="10"/>
            <a:ext cx="6066502" cy="685798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5E0E6-991A-2C0B-789B-12AD22FEE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9" y="2121408"/>
            <a:ext cx="5299585" cy="4050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b="0" i="0" u="none" strike="noStrike">
                <a:effectLst/>
              </a:rPr>
              <a:t>It should answer the objectives of research. Tells how your work advances the field from the present state of knowledge. Please do not repeat the abstract or just list experimental results. </a:t>
            </a:r>
          </a:p>
          <a:p>
            <a:r>
              <a:rPr lang="en-US" sz="1800" b="0" i="0" u="none" strike="noStrike">
                <a:effectLst/>
              </a:rPr>
              <a:t>Provide a clear scientific justification for your work and indicate possible applications and extensions. </a:t>
            </a:r>
          </a:p>
          <a:p>
            <a:r>
              <a:rPr lang="en-US" sz="1800" b="0" i="0" u="none" strike="noStrike">
                <a:effectLst/>
              </a:rPr>
              <a:t>If applicable, you could recommend new areas for future research. </a:t>
            </a:r>
          </a:p>
          <a:p>
            <a:r>
              <a:rPr lang="en-US" sz="1800" b="0" i="0" u="none" strike="noStrike">
                <a:effectLst/>
              </a:rPr>
              <a:t>Write the conclusion in narration, not bullet and numeral</a:t>
            </a:r>
            <a:endParaRPr lang="en-US" sz="1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001A23-2767-4A31-BD30-56112DE95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6BD30CE-7C6B-4C5B-8206-2A912062D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FA45EC6-AD58-4CAF-846D-46D82B614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0472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70BBA6-141B-CF62-5C4F-14422FE6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Citation </a:t>
            </a:r>
          </a:p>
        </p:txBody>
      </p:sp>
      <p:pic>
        <p:nvPicPr>
          <p:cNvPr id="6" name="Content Placeholder 5" descr="A paper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56A9B5D1-6A9B-24D4-0A0E-22B5E9773B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33999" y="833410"/>
            <a:ext cx="6912217" cy="5201441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A616901-ED75-D031-79FB-E771B8209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65805" y="2121408"/>
            <a:ext cx="3677263" cy="4092579"/>
          </a:xfrm>
        </p:spPr>
        <p:txBody>
          <a:bodyPr vert="horz" lIns="91440" tIns="45720" rIns="91440" bIns="45720" rtlCol="0">
            <a:normAutofit/>
          </a:bodyPr>
          <a:lstStyle/>
          <a:p>
            <a:pPr marL="498475">
              <a:spcBef>
                <a:spcPts val="0"/>
              </a:spcBef>
              <a:spcAft>
                <a:spcPts val="600"/>
              </a:spcAft>
            </a:pPr>
            <a:r>
              <a:rPr lang="en-US" sz="1600" b="0" i="0" u="none" strike="noStrike">
                <a:effectLst/>
              </a:rPr>
              <a:t>It uses </a:t>
            </a:r>
            <a:r>
              <a:rPr lang="en-US" sz="1600" b="1" i="0" u="none" strike="noStrike">
                <a:effectLst/>
              </a:rPr>
              <a:t>Harvard style</a:t>
            </a:r>
            <a:r>
              <a:rPr lang="en-US" sz="1600" b="0" i="0" u="none" strike="noStrike">
                <a:effectLst/>
              </a:rPr>
              <a:t> (in text-citation). </a:t>
            </a:r>
          </a:p>
          <a:p>
            <a:pPr marL="498475">
              <a:spcBef>
                <a:spcPts val="0"/>
              </a:spcBef>
              <a:spcAft>
                <a:spcPts val="600"/>
              </a:spcAft>
            </a:pPr>
            <a:r>
              <a:rPr lang="en-US" sz="1600" b="0" i="0" u="none" strike="noStrike">
                <a:effectLst/>
              </a:rPr>
              <a:t>For primary citation write the family name’s author, followed by year and specific page number (if needed). </a:t>
            </a:r>
          </a:p>
          <a:p>
            <a:pPr marL="498475">
              <a:spcBef>
                <a:spcPts val="0"/>
              </a:spcBef>
              <a:spcAft>
                <a:spcPts val="600"/>
              </a:spcAft>
            </a:pPr>
            <a:r>
              <a:rPr lang="en-US" sz="1600"/>
              <a:t>Please utilise Zotero, Mendeley or Endnote for citation and reference management. </a:t>
            </a:r>
          </a:p>
        </p:txBody>
      </p:sp>
    </p:spTree>
    <p:extLst>
      <p:ext uri="{BB962C8B-B14F-4D97-AF65-F5344CB8AC3E}">
        <p14:creationId xmlns:p14="http://schemas.microsoft.com/office/powerpoint/2010/main" val="1733486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978B1D-C4EA-A177-CF3F-878F2EEF7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FEA17E-C059-482E-A205-4296A7E32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37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6463</TotalTime>
  <Words>710</Words>
  <Application>Microsoft Macintosh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Rockwell</vt:lpstr>
      <vt:lpstr>Rockwell Condensed</vt:lpstr>
      <vt:lpstr>Rockwell Extra Bold</vt:lpstr>
      <vt:lpstr>Wingdings</vt:lpstr>
      <vt:lpstr>Wood Type</vt:lpstr>
      <vt:lpstr>How to write an Article Journal: A Lesson from Ijtihad Journal </vt:lpstr>
      <vt:lpstr>Sukron Ma’mun</vt:lpstr>
      <vt:lpstr>A title </vt:lpstr>
      <vt:lpstr>Abstract </vt:lpstr>
      <vt:lpstr>Introduction </vt:lpstr>
      <vt:lpstr>Method </vt:lpstr>
      <vt:lpstr>Discussion </vt:lpstr>
      <vt:lpstr>Conclusion </vt:lpstr>
      <vt:lpstr>Citation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Sukron Mamun</dc:creator>
  <cp:lastModifiedBy>Sukron Mamun</cp:lastModifiedBy>
  <cp:revision>9</cp:revision>
  <dcterms:created xsi:type="dcterms:W3CDTF">2025-02-13T21:17:00Z</dcterms:created>
  <dcterms:modified xsi:type="dcterms:W3CDTF">2025-10-07T05:20:02Z</dcterms:modified>
</cp:coreProperties>
</file>